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32"/>
  </p:notesMasterIdLst>
  <p:handoutMasterIdLst>
    <p:handoutMasterId r:id="rId33"/>
  </p:handoutMasterIdLst>
  <p:sldIdLst>
    <p:sldId id="256" r:id="rId5"/>
    <p:sldId id="314" r:id="rId6"/>
    <p:sldId id="366" r:id="rId7"/>
    <p:sldId id="375" r:id="rId8"/>
    <p:sldId id="367" r:id="rId9"/>
    <p:sldId id="368" r:id="rId10"/>
    <p:sldId id="363" r:id="rId11"/>
    <p:sldId id="382" r:id="rId12"/>
    <p:sldId id="383" r:id="rId13"/>
    <p:sldId id="360" r:id="rId14"/>
    <p:sldId id="384" r:id="rId15"/>
    <p:sldId id="315" r:id="rId16"/>
    <p:sldId id="373" r:id="rId17"/>
    <p:sldId id="372" r:id="rId18"/>
    <p:sldId id="326" r:id="rId19"/>
    <p:sldId id="324" r:id="rId20"/>
    <p:sldId id="377" r:id="rId21"/>
    <p:sldId id="378" r:id="rId22"/>
    <p:sldId id="376" r:id="rId23"/>
    <p:sldId id="325" r:id="rId24"/>
    <p:sldId id="361" r:id="rId25"/>
    <p:sldId id="362" r:id="rId26"/>
    <p:sldId id="379" r:id="rId27"/>
    <p:sldId id="365" r:id="rId28"/>
    <p:sldId id="381" r:id="rId29"/>
    <p:sldId id="263" r:id="rId30"/>
    <p:sldId id="3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1EF"/>
    <a:srgbClr val="A51402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61"/>
    <p:restoredTop sz="96367" autoAdjust="0"/>
  </p:normalViewPr>
  <p:slideViewPr>
    <p:cSldViewPr snapToGrid="0" snapToObjects="1">
      <p:cViewPr varScale="1">
        <p:scale>
          <a:sx n="112" d="100"/>
          <a:sy n="112" d="100"/>
        </p:scale>
        <p:origin x="9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3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99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5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9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16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56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5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0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46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21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31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6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1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12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2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5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9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8E45-231C-6BA9-1691-91A30B494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AAF92-869A-EC99-10C8-1CA0E849E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222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35" y="776575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1148" y="1623087"/>
            <a:ext cx="12180851" cy="1240571"/>
          </a:xfrm>
        </p:spPr>
        <p:txBody>
          <a:bodyPr>
            <a:normAutofit/>
          </a:bodyPr>
          <a:lstStyle/>
          <a:p>
            <a:r>
              <a:rPr lang="en-US" sz="6200" dirty="0"/>
              <a:t>Nebraska Climate Update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176" y="5359400"/>
            <a:ext cx="3338757" cy="1221732"/>
          </a:xfrm>
          <a:noFill/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Martha E Durr</a:t>
            </a:r>
          </a:p>
          <a:p>
            <a:r>
              <a:rPr lang="en-US" b="1" dirty="0"/>
              <a:t>mdurr9@unl.edu</a:t>
            </a:r>
          </a:p>
          <a:p>
            <a:r>
              <a:rPr lang="en-US" b="1" dirty="0"/>
              <a:t>402-472-6711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8475133" y="5359400"/>
            <a:ext cx="3508712" cy="12217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School of natural</a:t>
            </a:r>
            <a:br>
              <a:rPr lang="en-US" b="1" dirty="0"/>
            </a:br>
            <a:r>
              <a:rPr lang="en-US" b="1" dirty="0"/>
              <a:t>resources</a:t>
            </a:r>
          </a:p>
          <a:p>
            <a:r>
              <a:rPr lang="en-US" b="1" dirty="0"/>
              <a:t>University of Nebraska</a:t>
            </a:r>
            <a:br>
              <a:rPr lang="en-US" b="1" dirty="0"/>
            </a:br>
            <a:r>
              <a:rPr lang="en-US" b="1" dirty="0" err="1"/>
              <a:t>LIncoln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" y="2768798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+mj-lt"/>
              </a:rPr>
              <a:t>CARC Meeting</a:t>
            </a:r>
          </a:p>
          <a:p>
            <a:pPr algn="ctr"/>
            <a:r>
              <a:rPr lang="en-US" sz="3400" b="1" dirty="0">
                <a:latin typeface="+mj-lt"/>
              </a:rPr>
              <a:t>28 November, 2022</a:t>
            </a:r>
          </a:p>
        </p:txBody>
      </p:sp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14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Long-term moisture deficits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881" y="2037144"/>
            <a:ext cx="4710620" cy="415613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b="1" u="sng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2019 to Present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3-year precipitation deficits for much of the state in 12” range or worse.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Southwest and northeast have 20+ inch moisture deficits.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71FA4-2E6F-3F24-C896-741F2C38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554" y="1147234"/>
            <a:ext cx="7324565" cy="56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3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14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2022 moisture deficits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881" y="2037144"/>
            <a:ext cx="4710620" cy="415613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b="1" u="sng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January to Present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9” or worse deficits for southwest, central and eastern Nebraska.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12 – 15” deficits in pockets and most notably for the northeast.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71FA4-2E6F-3F24-C896-741F2C38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554" y="1147234"/>
            <a:ext cx="7324565" cy="5659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6D495-880B-02F9-3207-D8D9A37B7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553" y="1147234"/>
            <a:ext cx="7324565" cy="56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2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Soil moisture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637" y="1421536"/>
            <a:ext cx="3680210" cy="531751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Soil water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 content varies by  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 soil type.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are indicative of the dryness.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Statewide NASS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Topsoil: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86% short/vs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Subsoil: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90% short/vs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340353" y="4975412"/>
            <a:ext cx="188259" cy="134470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6AE20-EC36-DA39-B0B1-AC99597D66BC}"/>
              </a:ext>
            </a:extLst>
          </p:cNvPr>
          <p:cNvSpPr/>
          <p:nvPr/>
        </p:nvSpPr>
        <p:spPr>
          <a:xfrm>
            <a:off x="11388481" y="5023540"/>
            <a:ext cx="188259" cy="229059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73F9CF-93EC-4E60-A3BC-5C3C988EC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030" y="1255776"/>
            <a:ext cx="8604333" cy="548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0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pasture/range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4809CB5-6DC3-C162-D46C-BA7877475385}"/>
              </a:ext>
            </a:extLst>
          </p:cNvPr>
          <p:cNvSpPr txBox="1">
            <a:spLocks/>
          </p:cNvSpPr>
          <p:nvPr/>
        </p:nvSpPr>
        <p:spPr>
          <a:xfrm>
            <a:off x="185905" y="2362442"/>
            <a:ext cx="5353503" cy="31504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Statewide NASS condition: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77% poor / very poor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4% good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E456-3F4E-A85F-8996-FB941C06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979" y="1421536"/>
            <a:ext cx="6395116" cy="479633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9007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Impacts – fires 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736975"/>
            <a:ext cx="9557566" cy="477497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Nebraska has 2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nd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worst wildfire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year in 2022.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~200,000 acres have burned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 far this year.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 (502,000 in 2012)</a:t>
            </a:r>
          </a:p>
          <a:p>
            <a:pPr marL="0" indent="0">
              <a:buNone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Windy conditions will continue to result in high fire danger.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287E4-C2E0-2BE3-6086-FBE4F3BFD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388" y="1693091"/>
            <a:ext cx="4567897" cy="309094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06916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November drought ‘verification’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8352" y="6575162"/>
            <a:ext cx="694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197" y="1422552"/>
            <a:ext cx="4561857" cy="112264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persistence across Nebraska.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B0BC7-44BA-1DDB-7012-A221D055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77" y="1210559"/>
            <a:ext cx="6942428" cy="5364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5EB18-B6EA-ECDC-8C45-9DE4692BE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8" t="1826" r="2435" b="5970"/>
          <a:stretch/>
        </p:blipFill>
        <p:spPr>
          <a:xfrm>
            <a:off x="184898" y="2755392"/>
            <a:ext cx="4838456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8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December climate outlook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" y="1148764"/>
            <a:ext cx="12003577" cy="93807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Warmer than normal tendency for much of Nebraska. Precipitation is in equal chances category without strong indication of wetter/drier than normal.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9906BE-8045-E35A-F544-BF5757497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3" y="1920949"/>
            <a:ext cx="5952561" cy="4599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26AE7C-0C72-1A5F-A3B0-CDABDA7AD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514" y="1923488"/>
            <a:ext cx="5952562" cy="45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La Niña – why does it matter?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DE4547-7AB3-2A06-B4A2-23F0F8B50FA5}"/>
              </a:ext>
            </a:extLst>
          </p:cNvPr>
          <p:cNvSpPr txBox="1"/>
          <p:nvPr/>
        </p:nvSpPr>
        <p:spPr>
          <a:xfrm>
            <a:off x="8621611" y="6029263"/>
            <a:ext cx="347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https://www.latimes.com/california/story/2022-03-03/california-drought-australia-floods-la-nina-climate-change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4769B-3A34-9D1B-CCF1-A380C8012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3" y="1319801"/>
            <a:ext cx="7391718" cy="548530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943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La Niña – why does it matter?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55081" y="6487265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https://www.climate.gov/enso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6722" y="2372522"/>
            <a:ext cx="4537313" cy="345525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While no two La Niña events are alike, this is the typical setup for North America.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Pattern leads to cool/wet conditions across the north, warm/dry to our south.</a:t>
            </a:r>
          </a:p>
          <a:p>
            <a:pPr>
              <a:buFontTx/>
              <a:buChar char="-"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8B374-1D13-25DC-383B-C4C7BA58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85" y="1700614"/>
            <a:ext cx="7185772" cy="478665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55220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4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Snow during weak La Niña winters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455" y="2481183"/>
            <a:ext cx="4134459" cy="387806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On average, snow tends to be higher than </a:t>
            </a:r>
            <a:b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average in the northern </a:t>
            </a:r>
            <a:b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Great Plains during </a:t>
            </a:r>
            <a:r>
              <a:rPr lang="en-US" b="1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weak</a:t>
            </a: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La Niña years.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1208" y="6359243"/>
            <a:ext cx="75379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https://www.climate.gov/news-features/blogs/enso/what-about-snow-during-la-ni%C3%B1a-winters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EDAFD-9749-5F42-E889-E92395FD7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915" y="1307508"/>
            <a:ext cx="7869537" cy="50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9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95" y="355480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Outline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9095" y="1890700"/>
            <a:ext cx="5911705" cy="461182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Current conditions, moisture deficits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Climate outlook</a:t>
            </a:r>
          </a:p>
          <a:p>
            <a:pPr>
              <a:buFontTx/>
              <a:buChar char="-"/>
            </a:pPr>
            <a:r>
              <a:rPr lang="en-US" sz="38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outlook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863CE-DE61-818A-B28A-A0E91CE4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583" y="1750828"/>
            <a:ext cx="5510028" cy="4132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AD968-4B8C-D9CE-130E-9E852E8B1BF7}"/>
              </a:ext>
            </a:extLst>
          </p:cNvPr>
          <p:cNvSpPr txBox="1"/>
          <p:nvPr/>
        </p:nvSpPr>
        <p:spPr>
          <a:xfrm>
            <a:off x="8534400" y="5902356"/>
            <a:ext cx="3537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https://nebraskaexaminer.com/2022/11/07/nebraska-on-pace-for-second-worst-wildfire-year-ever-2023-outlook-is-dim/</a:t>
            </a:r>
          </a:p>
        </p:txBody>
      </p:sp>
    </p:spTree>
    <p:extLst>
      <p:ext uri="{BB962C8B-B14F-4D97-AF65-F5344CB8AC3E}">
        <p14:creationId xmlns:p14="http://schemas.microsoft.com/office/powerpoint/2010/main" val="546905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Seasonal outlook (Dec - Feb)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973" y="1139036"/>
            <a:ext cx="11839669" cy="83911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Cold signal develops over Northern Plains. Nebraska in crossroads of leaning wetter in the northwest and mid-Atlantic, drier across the south.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93A59-7A95-0AC6-35B7-1648A62BE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2" y="1968214"/>
            <a:ext cx="5891395" cy="4552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43079-C151-E913-C8C0-C2D2EF439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632" y="1968213"/>
            <a:ext cx="5891395" cy="45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outlook (Nov - Feb)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8352" y="6575162"/>
            <a:ext cx="694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8224" y="2803385"/>
            <a:ext cx="4800128" cy="21114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persistence across Nebraska where it is currently. 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Improvements in the northwest and to our east.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08A9D-57C9-A0D3-C7ED-28A228D86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352" y="1139036"/>
            <a:ext cx="7040223" cy="544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70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Seasonal outlook (Mar - May)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973" y="1139036"/>
            <a:ext cx="11839669" cy="83911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Cold/wet signal dampened in spring outlook as we likely begin to come out of La Niña pattern and transition to neutral. Nebraska remains in equal chances.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3657A-2A82-CD4C-66C5-DFE7D31DC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8" y="1987641"/>
            <a:ext cx="5936794" cy="4587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8C448-0941-3A2F-A9DF-F3A8D14F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953" y="1978149"/>
            <a:ext cx="5949074" cy="45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09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Key Messages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181" y="1366253"/>
            <a:ext cx="10715123" cy="529057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Highest moisture deficits are for northeast and southwest Nebraska (&gt; 20 inches accumulated over the past three years).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Eastern Nebraska has been on eastern edge </a:t>
            </a:r>
            <a:b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of dryness with recent intensification this year.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La Niña conditions expected to persist for third </a:t>
            </a:r>
            <a:b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straight year (wet/cold across Northern U.S.; </a:t>
            </a:r>
            <a:b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warm/dry across Southern U.S.). Potential is in </a:t>
            </a:r>
            <a:b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place for cold and possibly snowy end of winter.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Winter is our driest season (8% of our annual moisture). Widespread drought improvements are not expected over next few months.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BED3D-BD62-5628-6792-A447CC6DD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9" b="16340"/>
          <a:stretch/>
        </p:blipFill>
        <p:spPr>
          <a:xfrm>
            <a:off x="7248888" y="2219693"/>
            <a:ext cx="4709819" cy="309601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38721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Key Messages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220" y="1592224"/>
            <a:ext cx="6173425" cy="513272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Expected transition out of La Niña to neutral conditions by next spring/summer, which could signal pattern change brining more moisture and </a:t>
            </a:r>
            <a:r>
              <a:rPr lang="en-US" sz="2400" b="1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some</a:t>
            </a: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drought relief.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alleviation will take some time. Recharge in short term will depend on soil temperature. Need above normal rainfall during our wet season.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DC23-B140-D989-EFF3-EC7564C1A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76" y="1797625"/>
            <a:ext cx="5573404" cy="418005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88794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Cycles in the Climate Crossroads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9722E-1C04-429B-457E-7B935DDB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84" y="1636254"/>
            <a:ext cx="11659032" cy="506275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14161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308AE7-ABD2-97E2-15FC-31A90D98B5EC}"/>
              </a:ext>
            </a:extLst>
          </p:cNvPr>
          <p:cNvSpPr txBox="1"/>
          <p:nvPr/>
        </p:nvSpPr>
        <p:spPr>
          <a:xfrm>
            <a:off x="0" y="3084576"/>
            <a:ext cx="12192000" cy="67185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mdurr9@unl.edu   402-472-6711 </a:t>
            </a:r>
          </a:p>
        </p:txBody>
      </p:sp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El Niño / Southern Oscillation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F8B63-81B9-B64C-10F7-7846E53A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83" y="1502367"/>
            <a:ext cx="11303238" cy="47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4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391" y="1200116"/>
            <a:ext cx="4793707" cy="413856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one year ago: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42% of U.S. in drought.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present throughout west.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B2D7F-5BA6-21D4-0CB2-0EB1694C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377" y="1396641"/>
            <a:ext cx="6962429" cy="53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5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391" y="1200116"/>
            <a:ext cx="4793707" cy="413856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one year ago: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42% of U.S. in drought.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present throughout west.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32% of Nebraska in drought. Short and long-term dryness.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6A31E-CD93-FC0E-07C1-A22495648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377" y="1396641"/>
            <a:ext cx="6962429" cy="5380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56D62-42D4-3CB5-49BE-3A03B8BA2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" t="37961" r="39769" b="24484"/>
          <a:stretch/>
        </p:blipFill>
        <p:spPr>
          <a:xfrm>
            <a:off x="420916" y="4738910"/>
            <a:ext cx="4053548" cy="20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0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391" y="1413163"/>
            <a:ext cx="4793707" cy="528693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now: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50% of U.S. in drought.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expansion eastward. 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Some alleviation in west with active monsoon season.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All of Nebraska in drought.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B4C92-2D67-25D4-7625-EF6611943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398" y="1335681"/>
            <a:ext cx="7067642" cy="54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1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in perspective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507" y="1738831"/>
            <a:ext cx="4793707" cy="445524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Conditions now: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Intensification across central, southern Plains over the past year.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9959" y="6487051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2F7D9-3CDD-7DE7-414F-55ADF9450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" t="1052" r="3063" b="6418"/>
          <a:stretch/>
        </p:blipFill>
        <p:spPr>
          <a:xfrm>
            <a:off x="5061098" y="1242358"/>
            <a:ext cx="6949682" cy="5244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3B017-36C6-E41E-1973-7356D1FBB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9" t="23255" r="21416" b="30168"/>
          <a:stretch/>
        </p:blipFill>
        <p:spPr>
          <a:xfrm>
            <a:off x="267391" y="4181855"/>
            <a:ext cx="4487285" cy="22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3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141D7-D239-6BA3-301F-1AC81FC4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888" y="2484408"/>
            <a:ext cx="5758574" cy="41993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Cause for worsening conditions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2768D-3784-2A3D-020B-CC70079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8" y="2484408"/>
            <a:ext cx="5758574" cy="419932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3" y="1201378"/>
            <a:ext cx="9832060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u="sng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Aug – Oct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4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warmest for daytime highs</a:t>
            </a:r>
          </a:p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			4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on record</a:t>
            </a:r>
          </a:p>
        </p:txBody>
      </p:sp>
    </p:spTree>
    <p:extLst>
      <p:ext uri="{BB962C8B-B14F-4D97-AF65-F5344CB8AC3E}">
        <p14:creationId xmlns:p14="http://schemas.microsoft.com/office/powerpoint/2010/main" val="349571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Cause for worsening conditions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E4704-96D7-1D24-9987-3BDF9A102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90" y="2484881"/>
            <a:ext cx="5757925" cy="419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B6292-9D12-E083-C4DC-44435ABDC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8" y="2484881"/>
            <a:ext cx="5757926" cy="419885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3" y="1201378"/>
            <a:ext cx="9832060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u="sng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May – Oct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8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warmest for daytime highs</a:t>
            </a:r>
          </a:p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			7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on record</a:t>
            </a:r>
          </a:p>
        </p:txBody>
      </p:sp>
    </p:spTree>
    <p:extLst>
      <p:ext uri="{BB962C8B-B14F-4D97-AF65-F5344CB8AC3E}">
        <p14:creationId xmlns:p14="http://schemas.microsoft.com/office/powerpoint/2010/main" val="2962282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Cause for worsening conditions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B7E36-C995-F334-3126-F7345657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8" y="2484408"/>
            <a:ext cx="5758574" cy="419932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721F0-0705-DBE1-FA11-B145B4E17449}"/>
              </a:ext>
            </a:extLst>
          </p:cNvPr>
          <p:cNvSpPr/>
          <p:nvPr/>
        </p:nvSpPr>
        <p:spPr>
          <a:xfrm>
            <a:off x="2401824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E179D-DF47-E144-736C-F0D3C3BD8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888" y="2484408"/>
            <a:ext cx="5758574" cy="419932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6B60DC-B580-2CF5-F3B7-A342ED3C33E7}"/>
              </a:ext>
            </a:extLst>
          </p:cNvPr>
          <p:cNvSpPr/>
          <p:nvPr/>
        </p:nvSpPr>
        <p:spPr>
          <a:xfrm>
            <a:off x="8337640" y="4047744"/>
            <a:ext cx="743712" cy="43891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BCDECA2-305D-F8A4-66C0-6FC7A8260886}"/>
              </a:ext>
            </a:extLst>
          </p:cNvPr>
          <p:cNvSpPr txBox="1">
            <a:spLocks/>
          </p:cNvSpPr>
          <p:nvPr/>
        </p:nvSpPr>
        <p:spPr>
          <a:xfrm>
            <a:off x="357113" y="1201378"/>
            <a:ext cx="9832060" cy="1132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u="sng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Jan – Oct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		6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warmest for daytime highs</a:t>
            </a:r>
          </a:p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			4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on record</a:t>
            </a:r>
          </a:p>
        </p:txBody>
      </p:sp>
    </p:spTree>
    <p:extLst>
      <p:ext uri="{BB962C8B-B14F-4D97-AF65-F5344CB8AC3E}">
        <p14:creationId xmlns:p14="http://schemas.microsoft.com/office/powerpoint/2010/main" val="3858319798"/>
      </p:ext>
    </p:extLst>
  </p:cSld>
  <p:clrMapOvr>
    <a:masterClrMapping/>
  </p:clrMapOvr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11220</TotalTime>
  <Words>2786</Words>
  <Application>Microsoft Office PowerPoint</Application>
  <PresentationFormat>Widescreen</PresentationFormat>
  <Paragraphs>188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NSCO_theme_2017</vt:lpstr>
      <vt:lpstr>NSCO theme</vt:lpstr>
      <vt:lpstr>NSCO Closing Slide</vt:lpstr>
      <vt:lpstr>Custom Design</vt:lpstr>
      <vt:lpstr>Nebraska Climate Update</vt:lpstr>
      <vt:lpstr>Outline</vt:lpstr>
      <vt:lpstr>Drought in perspective</vt:lpstr>
      <vt:lpstr>Drought in perspective</vt:lpstr>
      <vt:lpstr>Drought in perspective</vt:lpstr>
      <vt:lpstr>Drought in perspective</vt:lpstr>
      <vt:lpstr>Cause for worsening conditions</vt:lpstr>
      <vt:lpstr>Cause for worsening conditions</vt:lpstr>
      <vt:lpstr>Cause for worsening conditions</vt:lpstr>
      <vt:lpstr>Long-term moisture deficits</vt:lpstr>
      <vt:lpstr>2022 moisture deficits</vt:lpstr>
      <vt:lpstr>Impacts – Soil moisture</vt:lpstr>
      <vt:lpstr>Impacts – pasture/range</vt:lpstr>
      <vt:lpstr>Impacts – fires </vt:lpstr>
      <vt:lpstr>November drought ‘verification’</vt:lpstr>
      <vt:lpstr>December climate outlook</vt:lpstr>
      <vt:lpstr>La Niña – why does it matter?</vt:lpstr>
      <vt:lpstr>La Niña – why does it matter?</vt:lpstr>
      <vt:lpstr>Snow during weak La Niña winters</vt:lpstr>
      <vt:lpstr>Seasonal outlook (Dec - Feb)</vt:lpstr>
      <vt:lpstr>Drought outlook (Nov - Feb)</vt:lpstr>
      <vt:lpstr>Seasonal outlook (Mar - May)</vt:lpstr>
      <vt:lpstr>Key Messages</vt:lpstr>
      <vt:lpstr>Key Messages</vt:lpstr>
      <vt:lpstr>Cycles in the Climate Crossroads</vt:lpstr>
      <vt:lpstr>PowerPoint Presentation</vt:lpstr>
      <vt:lpstr>El Niño / Southern Oscillation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Martha Durr</cp:lastModifiedBy>
  <cp:revision>547</cp:revision>
  <cp:lastPrinted>2017-11-06T20:06:43Z</cp:lastPrinted>
  <dcterms:created xsi:type="dcterms:W3CDTF">2017-10-30T18:52:57Z</dcterms:created>
  <dcterms:modified xsi:type="dcterms:W3CDTF">2022-11-28T14:03:01Z</dcterms:modified>
</cp:coreProperties>
</file>